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9" r:id="rId1"/>
  </p:sldMasterIdLst>
  <p:notesMasterIdLst>
    <p:notesMasterId r:id="rId6"/>
  </p:notesMasterIdLst>
  <p:sldIdLst>
    <p:sldId id="258" r:id="rId2"/>
    <p:sldId id="256" r:id="rId3"/>
    <p:sldId id="259" r:id="rId4"/>
    <p:sldId id="257" r:id="rId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5BC21E7-0D4C-4A67-8E1A-14762D4E3153}">
  <a:tblStyle styleId="{85BC21E7-0D4C-4A67-8E1A-14762D4E315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075" y="53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3657115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622951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026943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1803400"/>
            <a:ext cx="5825202" cy="1234727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3038125"/>
            <a:ext cx="5825202" cy="82267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45816837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03312285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025651"/>
            <a:ext cx="6447501" cy="136993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250831201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1620442"/>
            <a:ext cx="3138026" cy="2910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1620442"/>
            <a:ext cx="3138026" cy="291058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98571102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1620737"/>
            <a:ext cx="313921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052934"/>
            <a:ext cx="3139217" cy="247808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1620737"/>
            <a:ext cx="313921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052934"/>
            <a:ext cx="3139213" cy="247808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320842480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50844306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9414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123953"/>
            <a:ext cx="2890896" cy="958850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386193"/>
            <a:ext cx="3385156" cy="41448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082802"/>
            <a:ext cx="2890896" cy="193833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07051194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600450"/>
            <a:ext cx="644750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457200"/>
            <a:ext cx="6447501" cy="288428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4025504"/>
            <a:ext cx="6447500" cy="505518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19964711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25527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61895213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2724150"/>
            <a:ext cx="5418393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20" name="TextBox 19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1350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87768948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48991"/>
            <a:ext cx="6447501" cy="1946595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27908308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73754690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57200"/>
            <a:ext cx="6441152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79997353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80621265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457200"/>
            <a:ext cx="978557" cy="3938588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57200"/>
            <a:ext cx="5295113" cy="393858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92084342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65449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1620442"/>
            <a:ext cx="6447501" cy="291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4531022"/>
            <a:ext cx="68395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4531022"/>
            <a:ext cx="472320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4531022"/>
            <a:ext cx="5125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826391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</p:sldLayoutIdLst>
  <p:hf sldNum="0"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9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7.png"/><Relationship Id="rId5" Type="http://schemas.openxmlformats.org/officeDocument/2006/relationships/image" Target="../media/image6.png"/><Relationship Id="rId15" Type="http://schemas.openxmlformats.org/officeDocument/2006/relationships/image" Target="../media/image21.png"/><Relationship Id="rId10" Type="http://schemas.openxmlformats.org/officeDocument/2006/relationships/image" Target="../media/image3.png"/><Relationship Id="rId4" Type="http://schemas.openxmlformats.org/officeDocument/2006/relationships/image" Target="../media/image5.png"/><Relationship Id="rId9" Type="http://schemas.openxmlformats.org/officeDocument/2006/relationships/image" Target="../media/image16.png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774" y="264078"/>
            <a:ext cx="8520600" cy="4058292"/>
          </a:xfrm>
        </p:spPr>
        <p:txBody>
          <a:bodyPr>
            <a:normAutofit/>
          </a:bodyPr>
          <a:lstStyle/>
          <a:p>
            <a:br>
              <a:rPr lang="en-GB" dirty="0"/>
            </a:br>
            <a:r>
              <a:rPr lang="en-GB" dirty="0"/>
              <a:t>YEAR 3 &amp;4 </a:t>
            </a:r>
            <a:br>
              <a:rPr lang="en-GB" dirty="0"/>
            </a:br>
            <a:r>
              <a:rPr lang="en-GB" dirty="0"/>
              <a:t>SPEAK LIKE AN EXPERT</a:t>
            </a:r>
            <a:br>
              <a:rPr lang="en-GB" dirty="0"/>
            </a:br>
            <a:br>
              <a:rPr lang="en-GB" dirty="0"/>
            </a:br>
            <a:r>
              <a:rPr lang="en-GB" dirty="0"/>
              <a:t>THE GREAT WAR </a:t>
            </a:r>
            <a:br>
              <a:rPr lang="en-GB" dirty="0"/>
            </a:br>
            <a:r>
              <a:rPr lang="en-GB" sz="2000" dirty="0"/>
              <a:t>Autumn 2022</a:t>
            </a:r>
            <a:endParaRPr lang="en-GB" dirty="0"/>
          </a:p>
        </p:txBody>
      </p:sp>
      <p:pic>
        <p:nvPicPr>
          <p:cNvPr id="1027" name="Picture 2" descr="Umberleigh-A4.png">
            <a:extLst>
              <a:ext uri="{FF2B5EF4-FFF2-40B4-BE49-F238E27FC236}">
                <a16:creationId xmlns:a16="http://schemas.microsoft.com/office/drawing/2014/main" id="{B4AD23AC-A5E3-47EC-97B2-4AFEAC0559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44" t="2380" r="39474" b="82458"/>
          <a:stretch>
            <a:fillRect/>
          </a:stretch>
        </p:blipFill>
        <p:spPr bwMode="auto">
          <a:xfrm>
            <a:off x="4763" y="4763"/>
            <a:ext cx="1570037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2" descr="Umberleigh-A4.png">
            <a:extLst>
              <a:ext uri="{FF2B5EF4-FFF2-40B4-BE49-F238E27FC236}">
                <a16:creationId xmlns:a16="http://schemas.microsoft.com/office/drawing/2014/main" id="{CB534BC1-19A1-4B7F-ACF7-CD4A695824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44" t="2380" r="39474" b="82458"/>
          <a:stretch>
            <a:fillRect/>
          </a:stretch>
        </p:blipFill>
        <p:spPr bwMode="auto">
          <a:xfrm>
            <a:off x="0" y="4763"/>
            <a:ext cx="1570037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51427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>
            <p:extLst>
              <p:ext uri="{D42A27DB-BD31-4B8C-83A1-F6EECF244321}">
                <p14:modId xmlns:p14="http://schemas.microsoft.com/office/powerpoint/2010/main" val="4051583076"/>
              </p:ext>
            </p:extLst>
          </p:nvPr>
        </p:nvGraphicFramePr>
        <p:xfrm>
          <a:off x="254625" y="274425"/>
          <a:ext cx="8561625" cy="4684725"/>
        </p:xfrm>
        <a:graphic>
          <a:graphicData uri="http://schemas.openxmlformats.org/drawingml/2006/table">
            <a:tbl>
              <a:tblPr>
                <a:noFill/>
                <a:tableStyleId>{85BC21E7-0D4C-4A67-8E1A-14762D4E3153}</a:tableStyleId>
              </a:tblPr>
              <a:tblGrid>
                <a:gridCol w="1712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lang="en-GB"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lang="en-GB"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4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4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4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8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propaganda </a:t>
                      </a:r>
                      <a:endParaRPr sz="18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8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truce </a:t>
                      </a:r>
                      <a:endParaRPr sz="18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8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Battle</a:t>
                      </a:r>
                      <a:r>
                        <a:rPr lang="en-GB" sz="1800" u="none" strike="noStrike" cap="none" baseline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of the Somme</a:t>
                      </a:r>
                      <a:endParaRPr sz="18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04BE9071-26AD-4D32-9468-485E9E944A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3326" y="287023"/>
            <a:ext cx="1614488" cy="15346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1D812B4-8F5B-4E77-ACAC-64D907FD6E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9652" y="287022"/>
            <a:ext cx="1637380" cy="153463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E4D2A18-B0D5-43B8-ADA5-15A61AE97A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750" y="3428999"/>
            <a:ext cx="1622494" cy="144007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D49D409-96CF-49D7-A26D-205930CCE6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96908" y="1855769"/>
            <a:ext cx="1665094" cy="152203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D1E9737-D20E-4AC5-A357-3604EE8838C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9513" y="274425"/>
            <a:ext cx="1701245" cy="154723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354C36D-6E50-4C66-B62F-7D7E705E6F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39544" y="1855769"/>
            <a:ext cx="1625044" cy="151170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7568D88-B60D-4A31-8D8E-0BC17F59E6B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29864" y="3411919"/>
            <a:ext cx="1622494" cy="145715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3B4804C-7291-4DE3-B88B-DA52088F802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96908" y="287022"/>
            <a:ext cx="1673958" cy="152203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1D812B4-8F5B-4E77-ACAC-64D907FD6E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5785" y="287022"/>
            <a:ext cx="1637380" cy="153463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41253" y="422274"/>
            <a:ext cx="1066443" cy="97303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379174" y="1395309"/>
            <a:ext cx="1159388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rations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31D812B4-8F5B-4E77-ACAC-64D907FD6E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9652" y="1895210"/>
            <a:ext cx="1637380" cy="14328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644759" y="2005355"/>
            <a:ext cx="1238926" cy="1087052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659432" y="2938014"/>
            <a:ext cx="1159388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weapons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31D812B4-8F5B-4E77-ACAC-64D907FD6E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5785" y="3411919"/>
            <a:ext cx="1637380" cy="1534634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7283301" y="4520206"/>
            <a:ext cx="1424763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conscription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379174" y="3573480"/>
            <a:ext cx="1176643" cy="93412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1D812B4-8F5B-4E77-ACAC-64D907FD6E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986" y="1855769"/>
            <a:ext cx="1637380" cy="1500520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496819" y="2621839"/>
            <a:ext cx="120771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Comic Sans MS" panose="030F0702030302020204" pitchFamily="66" charset="0"/>
              </a:rPr>
              <a:t>Archduke Franz Ferdinand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27727" y="1931391"/>
            <a:ext cx="800284" cy="72620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31D812B4-8F5B-4E77-ACAC-64D907FD6E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4258" y="3428999"/>
            <a:ext cx="1637380" cy="1500520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5645636" y="4328194"/>
            <a:ext cx="1207714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Comic Sans MS" panose="030F0702030302020204" pitchFamily="66" charset="0"/>
              </a:rPr>
              <a:t>Battle of the Somme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752721" y="3556619"/>
            <a:ext cx="918238" cy="77427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700" y="421241"/>
            <a:ext cx="8520600" cy="4058292"/>
          </a:xfrm>
        </p:spPr>
        <p:txBody>
          <a:bodyPr>
            <a:normAutofit/>
          </a:bodyPr>
          <a:lstStyle/>
          <a:p>
            <a:br>
              <a:rPr lang="en-GB" dirty="0"/>
            </a:br>
            <a:r>
              <a:rPr lang="en-GB" dirty="0"/>
              <a:t>YEAR 5 &amp; 6 </a:t>
            </a:r>
            <a:br>
              <a:rPr lang="en-GB" dirty="0"/>
            </a:br>
            <a:r>
              <a:rPr lang="en-GB" dirty="0"/>
              <a:t>SPEAK LIKE AN EXPERT</a:t>
            </a:r>
            <a:br>
              <a:rPr lang="en-GB" dirty="0"/>
            </a:br>
            <a:br>
              <a:rPr lang="en-GB" dirty="0"/>
            </a:br>
            <a:r>
              <a:rPr lang="en-GB" dirty="0"/>
              <a:t>THE GREAT WAR</a:t>
            </a:r>
            <a:br>
              <a:rPr lang="en-GB" dirty="0"/>
            </a:br>
            <a:r>
              <a:rPr lang="en-GB" sz="2000" dirty="0"/>
              <a:t>Autumn 2022 </a:t>
            </a:r>
          </a:p>
        </p:txBody>
      </p:sp>
      <p:pic>
        <p:nvPicPr>
          <p:cNvPr id="2050" name="Picture 2" descr="Umberleigh-A4.png">
            <a:extLst>
              <a:ext uri="{FF2B5EF4-FFF2-40B4-BE49-F238E27FC236}">
                <a16:creationId xmlns:a16="http://schemas.microsoft.com/office/drawing/2014/main" id="{685A0208-2F31-42CF-84EB-E9D899C852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44" t="2380" r="39474" b="82458"/>
          <a:stretch>
            <a:fillRect/>
          </a:stretch>
        </p:blipFill>
        <p:spPr bwMode="auto">
          <a:xfrm>
            <a:off x="4763" y="4763"/>
            <a:ext cx="1570037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406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>
            <p:extLst>
              <p:ext uri="{D42A27DB-BD31-4B8C-83A1-F6EECF244321}">
                <p14:modId xmlns:p14="http://schemas.microsoft.com/office/powerpoint/2010/main" val="381181696"/>
              </p:ext>
            </p:extLst>
          </p:nvPr>
        </p:nvGraphicFramePr>
        <p:xfrm>
          <a:off x="254625" y="274425"/>
          <a:ext cx="8561625" cy="4684725"/>
        </p:xfrm>
        <a:graphic>
          <a:graphicData uri="http://schemas.openxmlformats.org/drawingml/2006/table">
            <a:tbl>
              <a:tblPr>
                <a:noFill/>
                <a:tableStyleId>{85BC21E7-0D4C-4A67-8E1A-14762D4E3153}</a:tableStyleId>
              </a:tblPr>
              <a:tblGrid>
                <a:gridCol w="1712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lang="en-GB"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lang="en-GB"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4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4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rationing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4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8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propaganda </a:t>
                      </a:r>
                      <a:endParaRPr sz="18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6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Battle of the Somme</a:t>
                      </a:r>
                      <a:endParaRPr sz="16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8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truce</a:t>
                      </a:r>
                      <a:r>
                        <a:rPr lang="en-GB" sz="14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8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</a:t>
                      </a:r>
                      <a:r>
                        <a:rPr lang="en-GB" sz="18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mperialism</a:t>
                      </a:r>
                      <a:r>
                        <a:rPr lang="en-GB" sz="1400" u="none" strike="noStrike" cap="none" baseline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04BE9071-26AD-4D32-9468-485E9E944A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3326" y="331629"/>
            <a:ext cx="1614488" cy="147743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D49D409-96CF-49D7-A26D-205930CCE6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6908" y="1855769"/>
            <a:ext cx="1665094" cy="152203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D1E9737-D20E-4AC5-A357-3604EE8838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513" y="274425"/>
            <a:ext cx="1701245" cy="154723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354C36D-6E50-4C66-B62F-7D7E705E6FB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39544" y="1855769"/>
            <a:ext cx="1625044" cy="152203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3B4804C-7291-4DE3-B88B-DA52088F802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96908" y="287022"/>
            <a:ext cx="1673958" cy="152203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40383" y="287022"/>
            <a:ext cx="1675868" cy="1522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9"/>
          <a:srcRect l="2862" t="4700" r="2115"/>
          <a:stretch/>
        </p:blipFill>
        <p:spPr>
          <a:xfrm>
            <a:off x="1996907" y="3452117"/>
            <a:ext cx="1665095" cy="150703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1D812B4-8F5B-4E77-ACAC-64D907FD6EB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30274" y="331628"/>
            <a:ext cx="1637380" cy="149002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531005" y="1416757"/>
            <a:ext cx="1413975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nationalism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11"/>
          <a:srcRect r="4427" b="5505"/>
          <a:stretch/>
        </p:blipFill>
        <p:spPr>
          <a:xfrm>
            <a:off x="5687801" y="406622"/>
            <a:ext cx="1103160" cy="108555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1D812B4-8F5B-4E77-ACAC-64D907FD6EB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30274" y="1855769"/>
            <a:ext cx="1637380" cy="14900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531004" y="1945758"/>
            <a:ext cx="1413976" cy="12865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901184" y="1988634"/>
            <a:ext cx="637840" cy="102736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631573" y="2927858"/>
            <a:ext cx="1159388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militarism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40383" y="3452117"/>
            <a:ext cx="1623854" cy="14775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6104" y="1855769"/>
            <a:ext cx="1668061" cy="1506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95841" y="3411390"/>
            <a:ext cx="1648324" cy="14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34982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219</TotalTime>
  <Words>67</Words>
  <Application>Microsoft Office PowerPoint</Application>
  <PresentationFormat>On-screen Show (16:9)</PresentationFormat>
  <Paragraphs>24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Comic Sans MS</vt:lpstr>
      <vt:lpstr>Trebuchet MS</vt:lpstr>
      <vt:lpstr>Wingdings 3</vt:lpstr>
      <vt:lpstr>Facet</vt:lpstr>
      <vt:lpstr> YEAR 3 &amp;4  SPEAK LIKE AN EXPERT  THE GREAT WAR  Autumn 2022</vt:lpstr>
      <vt:lpstr>PowerPoint Presentation</vt:lpstr>
      <vt:lpstr> YEAR 5 &amp; 6  SPEAK LIKE AN EXPERT  THE GREAT WAR Autumn 2022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Rigler</dc:creator>
  <cp:lastModifiedBy>Ian Thomas</cp:lastModifiedBy>
  <cp:revision>24</cp:revision>
  <dcterms:modified xsi:type="dcterms:W3CDTF">2023-01-03T16:11:47Z</dcterms:modified>
</cp:coreProperties>
</file>